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3" r:id="rId9"/>
    <p:sldId id="278" r:id="rId10"/>
    <p:sldId id="277" r:id="rId11"/>
    <p:sldId id="264" r:id="rId12"/>
    <p:sldId id="265" r:id="rId13"/>
    <p:sldId id="266" r:id="rId14"/>
    <p:sldId id="267" r:id="rId15"/>
    <p:sldId id="268" r:id="rId16"/>
    <p:sldId id="271" r:id="rId17"/>
    <p:sldId id="269" r:id="rId18"/>
    <p:sldId id="270" r:id="rId19"/>
    <p:sldId id="274" r:id="rId20"/>
    <p:sldId id="272" r:id="rId21"/>
    <p:sldId id="273" r:id="rId22"/>
    <p:sldId id="279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rgess Heydari" initials="NH" lastIdx="1" clrIdx="0">
    <p:extLst>
      <p:ext uri="{19B8F6BF-5375-455C-9EA6-DF929625EA0E}">
        <p15:presenceInfo xmlns:p15="http://schemas.microsoft.com/office/powerpoint/2012/main" userId="a71ca5cf2ce825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AD"/>
    <a:srgbClr val="E9E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>
        <p:scale>
          <a:sx n="75" d="100"/>
          <a:sy n="75" d="100"/>
        </p:scale>
        <p:origin x="226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2B231A-2733-47F4-8334-97B4D7D8D6D2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357759-ED11-4601-A20D-56AA114CAC44}"/>
              </a:ext>
            </a:extLst>
          </p:cNvPr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7D2DF9-8C50-4239-91CE-E159DE3FD6AC}"/>
              </a:ext>
            </a:extLst>
          </p:cNvPr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85DD9B-D802-439A-B876-FC6889E610F0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85DD9B-D802-439A-B876-FC6889E610F0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2338A-FCCA-4CD6-A6B6-1B28AF3CE5E7}"/>
              </a:ext>
            </a:extLst>
          </p:cNvPr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877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85DD9B-D802-439A-B876-FC6889E610F0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D644D8-1FBA-4B55-AC78-54EAB2BFBA35}"/>
              </a:ext>
            </a:extLst>
          </p:cNvPr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2338A-FCCA-4CD6-A6B6-1B28AF3CE5E7}"/>
              </a:ext>
            </a:extLst>
          </p:cNvPr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373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85DD9B-D802-439A-B876-FC6889E610F0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12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85DD9B-D802-439A-B876-FC6889E610F0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2338A-FCCA-4CD6-A6B6-1B28AF3CE5E7}"/>
              </a:ext>
            </a:extLst>
          </p:cNvPr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969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85DD9B-D802-439A-B876-FC6889E610F0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D644D8-1FBA-4B55-AC78-54EAB2BFBA35}"/>
              </a:ext>
            </a:extLst>
          </p:cNvPr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2338A-FCCA-4CD6-A6B6-1B28AF3CE5E7}"/>
              </a:ext>
            </a:extLst>
          </p:cNvPr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170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B011-8703-46C0-9E84-D75F6F8FE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938" y="2191263"/>
            <a:ext cx="10993549" cy="524754"/>
          </a:xfrm>
        </p:spPr>
        <p:txBody>
          <a:bodyPr>
            <a:noAutofit/>
          </a:bodyPr>
          <a:lstStyle/>
          <a:p>
            <a:pPr algn="ctr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Wavelet Pooling for Convolutional Neural Networks</a:t>
            </a:r>
            <a:b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Travis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Robert Li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59D65-03B0-45DD-BBBD-34C13F160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938" y="3429000"/>
            <a:ext cx="10993546" cy="2103120"/>
          </a:xfrm>
        </p:spPr>
        <p:txBody>
          <a:bodyPr>
            <a:noAutofit/>
          </a:bodyPr>
          <a:lstStyle/>
          <a:p>
            <a:r>
              <a:rPr lang="en-US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 At ICLR 2018 </a:t>
            </a:r>
          </a:p>
          <a:p>
            <a:r>
              <a:rPr lang="en-US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Learning, fall 2018</a:t>
            </a:r>
          </a:p>
          <a:p>
            <a:r>
              <a:rPr lang="en-US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Instructor: Prof. Ali </a:t>
            </a:r>
            <a:r>
              <a:rPr lang="en-US" sz="20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Ghodsi</a:t>
            </a:r>
            <a:endParaRPr lang="en-US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Nargess Heydari</a:t>
            </a:r>
            <a:br>
              <a:rPr lang="en-US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68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F74A1D-4AFC-4ECC-80C7-F0AD0F9A19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7926" y="824810"/>
            <a:ext cx="1603375" cy="604838"/>
          </a:xfrm>
        </p:spPr>
        <p:txBody>
          <a:bodyPr>
            <a:normAutofit/>
          </a:bodyPr>
          <a:lstStyle/>
          <a:p>
            <a:r>
              <a:rPr lang="en-US" sz="32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FWT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33928-CAC4-4D43-ADBB-D3385B63A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3979" r="292" b="8222"/>
          <a:stretch/>
        </p:blipFill>
        <p:spPr>
          <a:xfrm>
            <a:off x="2360268" y="1069402"/>
            <a:ext cx="7668250" cy="4487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2690B-E89C-4B93-91FD-52B73599CD4C}"/>
              </a:ext>
            </a:extLst>
          </p:cNvPr>
          <p:cNvSpPr txBox="1"/>
          <p:nvPr/>
        </p:nvSpPr>
        <p:spPr>
          <a:xfrm flipH="1">
            <a:off x="3012122" y="5450044"/>
            <a:ext cx="1846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Downsample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FEF63-31F4-4F92-AC40-0979EDDB1F23}"/>
              </a:ext>
            </a:extLst>
          </p:cNvPr>
          <p:cNvSpPr txBox="1"/>
          <p:nvPr/>
        </p:nvSpPr>
        <p:spPr>
          <a:xfrm flipH="1">
            <a:off x="4771135" y="5542766"/>
            <a:ext cx="2672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Downsample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Columns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748C79F-0143-4B67-8BCB-7641C915A377}"/>
              </a:ext>
            </a:extLst>
          </p:cNvPr>
          <p:cNvSpPr txBox="1">
            <a:spLocks/>
          </p:cNvSpPr>
          <p:nvPr/>
        </p:nvSpPr>
        <p:spPr>
          <a:xfrm>
            <a:off x="842291" y="5573622"/>
            <a:ext cx="11029615" cy="1284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Wavelet pooling scheme pools features by performing a 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order decomposition in the wavelet domain according to the fast wavelet transform (FWT)</a:t>
            </a:r>
          </a:p>
        </p:txBody>
      </p:sp>
    </p:spTree>
    <p:extLst>
      <p:ext uri="{BB962C8B-B14F-4D97-AF65-F5344CB8AC3E}">
        <p14:creationId xmlns:p14="http://schemas.microsoft.com/office/powerpoint/2010/main" val="25542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90F91872-891A-4436-9A3E-4339CDC6FC38}"/>
              </a:ext>
            </a:extLst>
          </p:cNvPr>
          <p:cNvSpPr txBox="1">
            <a:spLocks/>
          </p:cNvSpPr>
          <p:nvPr/>
        </p:nvSpPr>
        <p:spPr>
          <a:xfrm>
            <a:off x="581191" y="717330"/>
            <a:ext cx="11029616" cy="73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cap="none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orward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lang="en-US" sz="3200" cap="none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FB127-2CBC-4347-AD89-BB27E36D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59" y="3216097"/>
            <a:ext cx="7427427" cy="1163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E71B4E-C36A-4F10-AE2F-47F095854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31" y="3934712"/>
            <a:ext cx="8020130" cy="2862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4B0142-80F3-4130-A18A-E5D75A7CBFAE}"/>
              </a:ext>
            </a:extLst>
          </p:cNvPr>
          <p:cNvSpPr txBox="1"/>
          <p:nvPr/>
        </p:nvSpPr>
        <p:spPr>
          <a:xfrm flipH="1">
            <a:off x="581191" y="1461771"/>
            <a:ext cx="10462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FWT is applied twice on the image (once on the rows, then again on the columns)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subbands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(LH, HL, HH) are obtained at each decomposition level, and the approximation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subband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(LL) is used for the highest decomposition level.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performing the 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order decomposition, the image is reconstructed but only using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2nd order wavelet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subbands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image features are pooled by a factor of 2 using the inverse FWT (IFWT)</a:t>
            </a:r>
          </a:p>
        </p:txBody>
      </p:sp>
    </p:spTree>
    <p:extLst>
      <p:ext uri="{BB962C8B-B14F-4D97-AF65-F5344CB8AC3E}">
        <p14:creationId xmlns:p14="http://schemas.microsoft.com/office/powerpoint/2010/main" val="221981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41A68-8E42-4B79-897E-0921FD1AF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57" y="3081643"/>
            <a:ext cx="9928736" cy="3490143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D2860A6-D611-4AE9-9D04-A606A0B01B93}"/>
              </a:ext>
            </a:extLst>
          </p:cNvPr>
          <p:cNvSpPr txBox="1">
            <a:spLocks/>
          </p:cNvSpPr>
          <p:nvPr/>
        </p:nvSpPr>
        <p:spPr>
          <a:xfrm>
            <a:off x="581191" y="717330"/>
            <a:ext cx="11029616" cy="73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cap="none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ackpropagation</a:t>
            </a:r>
            <a:endParaRPr lang="en-US" sz="3200" cap="none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814CA-6B92-47F2-916A-787268DB94FD}"/>
              </a:ext>
            </a:extLst>
          </p:cNvPr>
          <p:cNvSpPr/>
          <p:nvPr/>
        </p:nvSpPr>
        <p:spPr>
          <a:xfrm>
            <a:off x="581190" y="1450427"/>
            <a:ext cx="109118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wavelet decomposition is applied on the image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detail coefficient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subbands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upsample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 factor of 2 to create a new 1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decomposition. The initial decomposition then becomes the 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decomposition.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this new 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wavelet decomposition reconstructs the image feature for further backpropagation using the IDWT</a:t>
            </a:r>
          </a:p>
        </p:txBody>
      </p:sp>
    </p:spTree>
    <p:extLst>
      <p:ext uri="{BB962C8B-B14F-4D97-AF65-F5344CB8AC3E}">
        <p14:creationId xmlns:p14="http://schemas.microsoft.com/office/powerpoint/2010/main" val="363363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1192" y="1014607"/>
            <a:ext cx="11029616" cy="38819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esults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iscussion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81192" y="1809021"/>
            <a:ext cx="11029615" cy="367830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CNN experiments use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MatConvNet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Batchnormalization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training uses stochastic gradient descent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wavelet basis is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wavelet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method is applied for all pooling layers in the network</a:t>
            </a:r>
          </a:p>
        </p:txBody>
      </p:sp>
    </p:spTree>
    <p:extLst>
      <p:ext uri="{BB962C8B-B14F-4D97-AF65-F5344CB8AC3E}">
        <p14:creationId xmlns:p14="http://schemas.microsoft.com/office/powerpoint/2010/main" val="352747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469" y="1064243"/>
            <a:ext cx="2347847" cy="2560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192" y="802633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MNIST Dataset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73" y="3893689"/>
            <a:ext cx="9458037" cy="28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274" y="1325853"/>
            <a:ext cx="8781977" cy="3678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192" y="802633"/>
            <a:ext cx="358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MNIST Dataset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38" y="5130517"/>
            <a:ext cx="96964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28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192" y="802633"/>
            <a:ext cx="4003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CIFAR-10 Dataset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362" y="1064243"/>
            <a:ext cx="2415387" cy="268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07" y="3664012"/>
            <a:ext cx="9959142" cy="3193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192" y="1802435"/>
            <a:ext cx="5261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test the method for the architecture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and without dropout</a:t>
            </a:r>
          </a:p>
        </p:txBody>
      </p:sp>
    </p:spTree>
    <p:extLst>
      <p:ext uri="{BB962C8B-B14F-4D97-AF65-F5344CB8AC3E}">
        <p14:creationId xmlns:p14="http://schemas.microsoft.com/office/powerpoint/2010/main" val="1651502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291" y="1384519"/>
            <a:ext cx="9281410" cy="3650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83" y="5035464"/>
            <a:ext cx="7820025" cy="90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764" y="5761973"/>
            <a:ext cx="7013540" cy="966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192" y="802633"/>
            <a:ext cx="4003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CIFAR-10 Dataset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4337" y="6247355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Dropout : </a:t>
            </a:r>
          </a:p>
        </p:txBody>
      </p:sp>
    </p:spTree>
    <p:extLst>
      <p:ext uri="{BB962C8B-B14F-4D97-AF65-F5344CB8AC3E}">
        <p14:creationId xmlns:p14="http://schemas.microsoft.com/office/powerpoint/2010/main" val="3553605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93" y="3009900"/>
            <a:ext cx="11668125" cy="384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326" y="753649"/>
            <a:ext cx="2334014" cy="2444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088" y="1560221"/>
            <a:ext cx="5261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test the method for the architecture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and without dropout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192" y="802633"/>
            <a:ext cx="347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SHVN Dataset Results</a:t>
            </a:r>
          </a:p>
        </p:txBody>
      </p:sp>
    </p:spTree>
    <p:extLst>
      <p:ext uri="{BB962C8B-B14F-4D97-AF65-F5344CB8AC3E}">
        <p14:creationId xmlns:p14="http://schemas.microsoft.com/office/powerpoint/2010/main" val="2463514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88" y="1325853"/>
            <a:ext cx="8649156" cy="3485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192" y="802633"/>
            <a:ext cx="347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SHVN Dataset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34" y="4924484"/>
            <a:ext cx="7046966" cy="820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434" y="5653088"/>
            <a:ext cx="7266237" cy="813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7890" y="606005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Dropout : </a:t>
            </a:r>
          </a:p>
        </p:txBody>
      </p:sp>
    </p:spTree>
    <p:extLst>
      <p:ext uri="{BB962C8B-B14F-4D97-AF65-F5344CB8AC3E}">
        <p14:creationId xmlns:p14="http://schemas.microsoft.com/office/powerpoint/2010/main" val="246630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947650"/>
            <a:ext cx="11029616" cy="504332"/>
          </a:xfrm>
        </p:spPr>
        <p:txBody>
          <a:bodyPr>
            <a:noAutofit/>
          </a:bodyPr>
          <a:lstStyle/>
          <a:p>
            <a:pPr algn="ctr"/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753" y="2011872"/>
            <a:ext cx="5422390" cy="363304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Pooling: Pros and Cons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Wavelet Pooling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970704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28" y="3769759"/>
            <a:ext cx="9990942" cy="284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404" y="670208"/>
            <a:ext cx="2434066" cy="3363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617" y="1989151"/>
            <a:ext cx="875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test the method for the architecture with dropout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192" y="802633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KDEF Dataset Results</a:t>
            </a:r>
          </a:p>
        </p:txBody>
      </p:sp>
    </p:spTree>
    <p:extLst>
      <p:ext uri="{BB962C8B-B14F-4D97-AF65-F5344CB8AC3E}">
        <p14:creationId xmlns:p14="http://schemas.microsoft.com/office/powerpoint/2010/main" val="1395903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087" y="1245687"/>
            <a:ext cx="9603823" cy="3915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640" y="5363241"/>
            <a:ext cx="7748715" cy="931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192" y="802633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KDEF Dataset Results</a:t>
            </a:r>
          </a:p>
        </p:txBody>
      </p:sp>
    </p:spTree>
    <p:extLst>
      <p:ext uri="{BB962C8B-B14F-4D97-AF65-F5344CB8AC3E}">
        <p14:creationId xmlns:p14="http://schemas.microsoft.com/office/powerpoint/2010/main" val="3499031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9FEA01-B50F-4482-AE6C-062B7A4727CF}"/>
              </a:ext>
            </a:extLst>
          </p:cNvPr>
          <p:cNvSpPr txBox="1"/>
          <p:nvPr/>
        </p:nvSpPr>
        <p:spPr>
          <a:xfrm>
            <a:off x="581192" y="802633"/>
            <a:ext cx="4097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Complexity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35AE8-3234-4CBE-85D5-717B9FA1DBE0}"/>
              </a:ext>
            </a:extLst>
          </p:cNvPr>
          <p:cNvSpPr txBox="1"/>
          <p:nvPr/>
        </p:nvSpPr>
        <p:spPr>
          <a:xfrm flipH="1">
            <a:off x="651753" y="5375306"/>
            <a:ext cx="1057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relate it to the way they have implemented the coding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71CEC-2A51-4CD5-A091-B399ACE7946D}"/>
              </a:ext>
            </a:extLst>
          </p:cNvPr>
          <p:cNvSpPr txBox="1"/>
          <p:nvPr/>
        </p:nvSpPr>
        <p:spPr>
          <a:xfrm>
            <a:off x="651753" y="1887165"/>
            <a:ext cx="61381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Operations in worst case scenarios in finding max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Number of additions and divisions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Mean of Max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by counting the number of mathematical operations as well as the random selection of the values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probability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Number of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for each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subband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each level, in both decomposition and reconstruction</a:t>
            </a:r>
          </a:p>
        </p:txBody>
      </p: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8C49423B-C27A-40D0-8FB4-5C0CE9405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133" y="1887165"/>
            <a:ext cx="5789867" cy="190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192" y="802633"/>
            <a:ext cx="39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Critiques and Suggestions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575" y="1813109"/>
            <a:ext cx="856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functionality of backpropagation process which can be a positive point of the study is not described enough comparing to the existing methods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study is on wavelet decomposition while the reason of using </a:t>
            </a:r>
            <a:r>
              <a:rPr lang="en-US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Haar</a:t>
            </a:r>
            <a:r>
              <a:rPr lang="en-US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mother wavelet and the number of decomposition levels selection has not been described and are just mentioned as a future study!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Trying to extract a better relationship between dataset structure and pooling method could be so helpful.</a:t>
            </a:r>
          </a:p>
          <a:p>
            <a:endParaRPr lang="en-US" dirty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the wavelet, Max and Average pooling can be an interesting option to investigate more on this topic</a:t>
            </a:r>
          </a:p>
        </p:txBody>
      </p:sp>
    </p:spTree>
    <p:extLst>
      <p:ext uri="{BB962C8B-B14F-4D97-AF65-F5344CB8AC3E}">
        <p14:creationId xmlns:p14="http://schemas.microsoft.com/office/powerpoint/2010/main" val="1786106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1160" y="1422400"/>
            <a:ext cx="6073610" cy="652130"/>
          </a:xfrm>
        </p:spPr>
        <p:txBody>
          <a:bodyPr/>
          <a:lstStyle/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20943" y="4326092"/>
            <a:ext cx="2514044" cy="5903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uestions?</a:t>
            </a:r>
          </a:p>
        </p:txBody>
      </p:sp>
    </p:spTree>
    <p:extLst>
      <p:ext uri="{BB962C8B-B14F-4D97-AF65-F5344CB8AC3E}">
        <p14:creationId xmlns:p14="http://schemas.microsoft.com/office/powerpoint/2010/main" val="252142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AD0567-14AF-4184-8265-0F760D5E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904672"/>
            <a:ext cx="11029616" cy="5583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77C1E5-B637-418B-8824-92BF8A166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277687"/>
            <a:ext cx="11029615" cy="430050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regularization studies have focused on convolutional layer operations while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pooling layer operations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been left without suitable options.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Wavelet Pooling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introduced as another alternative to traditional neighborhood pooling.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5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857" y="1589848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benefits of pooling are to reduce parameters, increase computational efficiency, and regulate overfitting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famous pooling methods, Max and Average pooling are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deterministic, efficient, and simple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as neighborhood interpolation techniques, they introduce artifacts such as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blurring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aliasing,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discontinuities.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857" y="789507"/>
            <a:ext cx="11029950" cy="493712"/>
          </a:xfrm>
        </p:spPr>
        <p:txBody>
          <a:bodyPr>
            <a:noAutofit/>
          </a:bodyPr>
          <a:lstStyle/>
          <a:p>
            <a:r>
              <a:rPr lang="en-US" sz="32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Pooling: Pros and Cons: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0B321-069C-4908-B75D-4B52BC5D7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4371617"/>
            <a:ext cx="2695407" cy="20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9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95010"/>
            <a:ext cx="11029615" cy="36783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pooling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pooling, use probabilistic approaches to correct some of the issues of the prior methods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Wavelet Pooling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presented as an organic,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subband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 that more accurately represents the feature contents with less artifacts and jagged edges.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method decomposes features into second level decomposition and discards the first level sub-bands to reduce feature dimensions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1192" y="656994"/>
            <a:ext cx="11029950" cy="576263"/>
          </a:xfrm>
        </p:spPr>
        <p:txBody>
          <a:bodyPr/>
          <a:lstStyle/>
          <a:p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Pooling Methods</a:t>
            </a:r>
          </a:p>
        </p:txBody>
      </p:sp>
    </p:spTree>
    <p:extLst>
      <p:ext uri="{BB962C8B-B14F-4D97-AF65-F5344CB8AC3E}">
        <p14:creationId xmlns:p14="http://schemas.microsoft.com/office/powerpoint/2010/main" val="227306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55129" y="1676979"/>
                <a:ext cx="11029950" cy="453129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2800" b="0" kern="1200" cap="all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endParaRPr lang="en-US" sz="2400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Mixed pooling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cap="none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Combines max and average pooling by randomly selecting one method over the other</a:t>
                </a:r>
                <a:br>
                  <a:rPr lang="en-US" cap="none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400" cap="none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cap="none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cap="none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cap="none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𝑘𝑖𝑗</m:t>
                        </m:r>
                      </m:sub>
                    </m:sSub>
                    <m:r>
                      <a:rPr lang="en-US" sz="2400" i="1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output activation of feature map k at </a:t>
                </a:r>
                <a:r>
                  <a:rPr lang="en-US" sz="2400" cap="none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i,j</a:t>
                </a:r>
                <a:endParaRPr lang="en-US" sz="2400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cap="none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cap="none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cap="none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cap="none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𝑝𝑞</m:t>
                        </m:r>
                      </m:sub>
                    </m:sSub>
                    <m:r>
                      <a:rPr lang="en-US" sz="2400" i="1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 activation at </a:t>
                </a:r>
                <a:r>
                  <a:rPr lang="en-US" sz="2400" cap="none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p,q</a:t>
                </a:r>
                <a:br>
                  <a:rPr lang="en-US" sz="24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400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1" cap="none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l-GR" sz="2400" b="0" i="1" cap="none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λ</m:t>
                      </m:r>
                      <m:r>
                        <a:rPr lang="en-US" sz="2400" b="0" i="1" cap="none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en-US" sz="2400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400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features within a layer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 features within a layer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Regions within a layer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400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29" y="1676979"/>
                <a:ext cx="11029950" cy="4531294"/>
              </a:xfrm>
              <a:prstGeom prst="rect">
                <a:avLst/>
              </a:prstGeom>
              <a:blipFill>
                <a:blip r:embed="rId2"/>
                <a:stretch>
                  <a:fillRect l="-994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581192" y="656994"/>
            <a:ext cx="11029950" cy="576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 Pooling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146" y="1100716"/>
            <a:ext cx="6121353" cy="839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4" y="3225041"/>
            <a:ext cx="5536065" cy="26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8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910394"/>
            <a:ext cx="5933641" cy="56432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81192" y="656994"/>
            <a:ext cx="11029950" cy="576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Stochastic Pooling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3474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488" y="1259981"/>
            <a:ext cx="3534274" cy="1111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999" y="4092408"/>
            <a:ext cx="6740322" cy="24347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8549" y="3501444"/>
            <a:ext cx="10002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pooled activation is sampled from a multinomial distribution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6689401" y="3192557"/>
            <a:ext cx="12700" cy="542259"/>
          </a:xfrm>
          <a:prstGeom prst="bentConnector4">
            <a:avLst>
              <a:gd name="adj1" fmla="val 3174543"/>
              <a:gd name="adj2" fmla="val 9901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1191" y="1454889"/>
            <a:ext cx="6795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upon max pooling by randomly sampling from neighborhood regions based on the probability values of each activation</a:t>
            </a:r>
          </a:p>
        </p:txBody>
      </p:sp>
    </p:spTree>
    <p:extLst>
      <p:ext uri="{BB962C8B-B14F-4D97-AF65-F5344CB8AC3E}">
        <p14:creationId xmlns:p14="http://schemas.microsoft.com/office/powerpoint/2010/main" val="22491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82A1A3-4931-4393-9599-0DF2E74E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136" y="417666"/>
            <a:ext cx="1780963" cy="1013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ethod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18053B3B-C7FE-4CDB-93A8-7BB7E54D11B8}"/>
              </a:ext>
            </a:extLst>
          </p:cNvPr>
          <p:cNvSpPr txBox="1">
            <a:spLocks/>
          </p:cNvSpPr>
          <p:nvPr/>
        </p:nvSpPr>
        <p:spPr>
          <a:xfrm>
            <a:off x="497371" y="2049780"/>
            <a:ext cx="11029615" cy="4390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Wavelets are a short ‘burst’ of waves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quickly die away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signal is deconstructed into wavelets,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called a Wavelet Transform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264FEB-AEE3-497A-83B9-369D05A48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971" y="2120900"/>
            <a:ext cx="2949163" cy="2211873"/>
          </a:xfrm>
          <a:prstGeom prst="rect">
            <a:avLst/>
          </a:prstGeom>
        </p:spPr>
      </p:pic>
      <p:pic>
        <p:nvPicPr>
          <p:cNvPr id="15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47E41D6B-40F5-4A35-A319-A2682AD96A3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5071.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399" y="4879967"/>
            <a:ext cx="3546309" cy="16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3337A4-99FC-41A5-9FBD-9E22DEEBF662}"/>
              </a:ext>
            </a:extLst>
          </p:cNvPr>
          <p:cNvSpPr txBox="1"/>
          <p:nvPr/>
        </p:nvSpPr>
        <p:spPr>
          <a:xfrm>
            <a:off x="549660" y="2831253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 Coefficient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9B800-EF80-4BD3-BB9C-272576359217}"/>
              </a:ext>
            </a:extLst>
          </p:cNvPr>
          <p:cNvSpPr txBox="1"/>
          <p:nvPr/>
        </p:nvSpPr>
        <p:spPr>
          <a:xfrm>
            <a:off x="1888520" y="4266772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 Coefficient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F2C66C5-80A8-41C6-9D52-E73C8D6B746A}"/>
              </a:ext>
            </a:extLst>
          </p:cNvPr>
          <p:cNvCxnSpPr>
            <a:cxnSpLocks/>
            <a:endCxn id="6" idx="1"/>
          </p:cNvCxnSpPr>
          <p:nvPr/>
        </p:nvCxnSpPr>
        <p:spPr>
          <a:xfrm rot="10800000" flipV="1">
            <a:off x="1888521" y="3897440"/>
            <a:ext cx="1504085" cy="553998"/>
          </a:xfrm>
          <a:prstGeom prst="bentConnector3">
            <a:avLst>
              <a:gd name="adj1" fmla="val 11519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246CEA9-141A-42B4-B456-55B9A797C841}"/>
              </a:ext>
            </a:extLst>
          </p:cNvPr>
          <p:cNvCxnSpPr>
            <a:cxnSpLocks/>
            <a:endCxn id="5" idx="0"/>
          </p:cNvCxnSpPr>
          <p:nvPr/>
        </p:nvCxnSpPr>
        <p:spPr>
          <a:xfrm rot="10800000" flipV="1">
            <a:off x="1888521" y="2522481"/>
            <a:ext cx="1504084" cy="30877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1151F6-824B-4C65-AF7B-A26A258E40BC}"/>
              </a:ext>
            </a:extLst>
          </p:cNvPr>
          <p:cNvSpPr txBox="1"/>
          <p:nvPr/>
        </p:nvSpPr>
        <p:spPr>
          <a:xfrm>
            <a:off x="2880202" y="1657208"/>
            <a:ext cx="168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Wavelet Vectors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772156-8F04-4608-A746-788DFBF3B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605" y="2152054"/>
            <a:ext cx="6688045" cy="209706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E273D1-4CE7-4D1A-BE93-CE3290008A43}"/>
              </a:ext>
            </a:extLst>
          </p:cNvPr>
          <p:cNvCxnSpPr/>
          <p:nvPr/>
        </p:nvCxnSpPr>
        <p:spPr>
          <a:xfrm flipV="1">
            <a:off x="6369267" y="2947475"/>
            <a:ext cx="0" cy="585531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400D338A-A0CC-466A-AB50-A4E48E04A14B}"/>
              </a:ext>
            </a:extLst>
          </p:cNvPr>
          <p:cNvCxnSpPr>
            <a:cxnSpLocks/>
          </p:cNvCxnSpPr>
          <p:nvPr/>
        </p:nvCxnSpPr>
        <p:spPr>
          <a:xfrm rot="10800000">
            <a:off x="4593479" y="1841874"/>
            <a:ext cx="1775789" cy="310180"/>
          </a:xfrm>
          <a:prstGeom prst="bentConnector3">
            <a:avLst>
              <a:gd name="adj1" fmla="val -16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E0803B6-34C5-472C-ABA8-42578B833DBD}"/>
              </a:ext>
            </a:extLst>
          </p:cNvPr>
          <p:cNvCxnSpPr/>
          <p:nvPr/>
        </p:nvCxnSpPr>
        <p:spPr>
          <a:xfrm flipV="1">
            <a:off x="7953703" y="1939159"/>
            <a:ext cx="1166649" cy="409904"/>
          </a:xfrm>
          <a:prstGeom prst="bentConnector3">
            <a:avLst>
              <a:gd name="adj1" fmla="val 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11ABBB-BC5C-44F4-A13A-BD1BBC8F5367}"/>
              </a:ext>
            </a:extLst>
          </p:cNvPr>
          <p:cNvSpPr txBox="1"/>
          <p:nvPr/>
        </p:nvSpPr>
        <p:spPr>
          <a:xfrm>
            <a:off x="9193556" y="1744434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3726FE-BD48-48E5-AC4D-6C21818E48AF}"/>
              </a:ext>
            </a:extLst>
          </p:cNvPr>
          <p:cNvSpPr/>
          <p:nvPr/>
        </p:nvSpPr>
        <p:spPr>
          <a:xfrm>
            <a:off x="3907397" y="5348183"/>
            <a:ext cx="1177526" cy="429880"/>
          </a:xfrm>
          <a:prstGeom prst="rect">
            <a:avLst/>
          </a:prstGeom>
          <a:solidFill>
            <a:srgbClr val="F5F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4ADAE433-82AE-40D2-8268-8A574B42A431}"/>
              </a:ext>
            </a:extLst>
          </p:cNvPr>
          <p:cNvCxnSpPr>
            <a:cxnSpLocks/>
            <a:stCxn id="30" idx="3"/>
            <a:endCxn id="34" idx="1"/>
          </p:cNvCxnSpPr>
          <p:nvPr/>
        </p:nvCxnSpPr>
        <p:spPr>
          <a:xfrm>
            <a:off x="5084923" y="5563123"/>
            <a:ext cx="1405845" cy="6348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0986D104-DD65-4332-A55D-089DFD207CD0}"/>
              </a:ext>
            </a:extLst>
          </p:cNvPr>
          <p:cNvCxnSpPr>
            <a:cxnSpLocks/>
            <a:stCxn id="30" idx="3"/>
            <a:endCxn id="33" idx="1"/>
          </p:cNvCxnSpPr>
          <p:nvPr/>
        </p:nvCxnSpPr>
        <p:spPr>
          <a:xfrm flipV="1">
            <a:off x="5084923" y="4843868"/>
            <a:ext cx="1405845" cy="7192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B852DBC-2ADA-419D-A46C-515F5583D58A}"/>
              </a:ext>
            </a:extLst>
          </p:cNvPr>
          <p:cNvSpPr/>
          <p:nvPr/>
        </p:nvSpPr>
        <p:spPr>
          <a:xfrm>
            <a:off x="6490768" y="4636104"/>
            <a:ext cx="1043192" cy="415527"/>
          </a:xfrm>
          <a:prstGeom prst="rect">
            <a:avLst/>
          </a:prstGeom>
          <a:solidFill>
            <a:srgbClr val="F5F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LPF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4B0409-D063-4314-AE5C-C5FD3AE4F77C}"/>
              </a:ext>
            </a:extLst>
          </p:cNvPr>
          <p:cNvSpPr/>
          <p:nvPr/>
        </p:nvSpPr>
        <p:spPr>
          <a:xfrm>
            <a:off x="6490768" y="5991698"/>
            <a:ext cx="1043192" cy="412531"/>
          </a:xfrm>
          <a:prstGeom prst="rect">
            <a:avLst/>
          </a:prstGeom>
          <a:solidFill>
            <a:srgbClr val="F5F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HPF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227A1B2D-983E-4032-BB3B-388428EA981F}"/>
              </a:ext>
            </a:extLst>
          </p:cNvPr>
          <p:cNvCxnSpPr>
            <a:cxnSpLocks/>
            <a:stCxn id="33" idx="3"/>
            <a:endCxn id="38" idx="1"/>
          </p:cNvCxnSpPr>
          <p:nvPr/>
        </p:nvCxnSpPr>
        <p:spPr>
          <a:xfrm>
            <a:off x="7533960" y="4843868"/>
            <a:ext cx="1946602" cy="313660"/>
          </a:xfrm>
          <a:prstGeom prst="bentConnector3">
            <a:avLst>
              <a:gd name="adj1" fmla="val 706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34C3A13E-7D4B-428B-8CA6-D2E1551C077D}"/>
              </a:ext>
            </a:extLst>
          </p:cNvPr>
          <p:cNvCxnSpPr>
            <a:cxnSpLocks/>
            <a:stCxn id="33" idx="3"/>
            <a:endCxn id="37" idx="1"/>
          </p:cNvCxnSpPr>
          <p:nvPr/>
        </p:nvCxnSpPr>
        <p:spPr>
          <a:xfrm flipV="1">
            <a:off x="7533960" y="4522969"/>
            <a:ext cx="1947691" cy="320899"/>
          </a:xfrm>
          <a:prstGeom prst="bentConnector3">
            <a:avLst>
              <a:gd name="adj1" fmla="val 706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6A3C8EE-FA76-4A7B-A9C9-6E6FE2033795}"/>
              </a:ext>
            </a:extLst>
          </p:cNvPr>
          <p:cNvSpPr/>
          <p:nvPr/>
        </p:nvSpPr>
        <p:spPr>
          <a:xfrm>
            <a:off x="9481651" y="4338303"/>
            <a:ext cx="935421" cy="369332"/>
          </a:xfrm>
          <a:prstGeom prst="rect">
            <a:avLst/>
          </a:prstGeom>
          <a:solidFill>
            <a:srgbClr val="F5F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LFP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A425C6A-9DDF-4A27-B6B7-8D67543E9A04}"/>
              </a:ext>
            </a:extLst>
          </p:cNvPr>
          <p:cNvSpPr/>
          <p:nvPr/>
        </p:nvSpPr>
        <p:spPr>
          <a:xfrm>
            <a:off x="9480562" y="4971740"/>
            <a:ext cx="935421" cy="371576"/>
          </a:xfrm>
          <a:prstGeom prst="rect">
            <a:avLst/>
          </a:prstGeom>
          <a:solidFill>
            <a:srgbClr val="F5F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HPF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96A3F17-1418-4CE3-A929-D60131540A4D}"/>
              </a:ext>
            </a:extLst>
          </p:cNvPr>
          <p:cNvSpPr/>
          <p:nvPr/>
        </p:nvSpPr>
        <p:spPr>
          <a:xfrm>
            <a:off x="8037961" y="4617565"/>
            <a:ext cx="399409" cy="448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2 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82C76AA-BCE9-445D-8084-1AFEA7A7EEFF}"/>
              </a:ext>
            </a:extLst>
          </p:cNvPr>
          <p:cNvSpPr/>
          <p:nvPr/>
        </p:nvSpPr>
        <p:spPr>
          <a:xfrm>
            <a:off x="8037960" y="5973577"/>
            <a:ext cx="399409" cy="448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2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04634C1-05FE-4EA2-B03D-4D811689BF45}"/>
              </a:ext>
            </a:extLst>
          </p:cNvPr>
          <p:cNvCxnSpPr>
            <a:cxnSpLocks/>
          </p:cNvCxnSpPr>
          <p:nvPr/>
        </p:nvCxnSpPr>
        <p:spPr>
          <a:xfrm>
            <a:off x="8348196" y="4786834"/>
            <a:ext cx="0" cy="1017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tle 2">
            <a:extLst>
              <a:ext uri="{FF2B5EF4-FFF2-40B4-BE49-F238E27FC236}">
                <a16:creationId xmlns:a16="http://schemas.microsoft.com/office/drawing/2014/main" id="{073B3C5C-8EB3-4A94-8485-6168805589F2}"/>
              </a:ext>
            </a:extLst>
          </p:cNvPr>
          <p:cNvSpPr txBox="1">
            <a:spLocks/>
          </p:cNvSpPr>
          <p:nvPr/>
        </p:nvSpPr>
        <p:spPr>
          <a:xfrm>
            <a:off x="577577" y="743654"/>
            <a:ext cx="1125100" cy="638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FWT</a:t>
            </a:r>
            <a:endParaRPr lang="en-US" sz="3200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39AD5BB-63DF-4F8C-8849-04D18A8A51EC}"/>
              </a:ext>
            </a:extLst>
          </p:cNvPr>
          <p:cNvCxnSpPr>
            <a:cxnSpLocks/>
          </p:cNvCxnSpPr>
          <p:nvPr/>
        </p:nvCxnSpPr>
        <p:spPr>
          <a:xfrm flipV="1">
            <a:off x="1029370" y="4994149"/>
            <a:ext cx="0" cy="1263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3B9390C-3BD5-451E-A213-905BA91487BB}"/>
              </a:ext>
            </a:extLst>
          </p:cNvPr>
          <p:cNvCxnSpPr>
            <a:cxnSpLocks/>
          </p:cNvCxnSpPr>
          <p:nvPr/>
        </p:nvCxnSpPr>
        <p:spPr>
          <a:xfrm>
            <a:off x="785005" y="6186776"/>
            <a:ext cx="25189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: Top Corners One Rounded and One Snipped 93">
            <a:extLst>
              <a:ext uri="{FF2B5EF4-FFF2-40B4-BE49-F238E27FC236}">
                <a16:creationId xmlns:a16="http://schemas.microsoft.com/office/drawing/2014/main" id="{37A10DD5-8C87-49B5-B793-3CBA61C72592}"/>
              </a:ext>
            </a:extLst>
          </p:cNvPr>
          <p:cNvSpPr/>
          <p:nvPr/>
        </p:nvSpPr>
        <p:spPr>
          <a:xfrm>
            <a:off x="1031723" y="5447373"/>
            <a:ext cx="971406" cy="73939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F5F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Top Corners One Rounded and One Snipped 94">
            <a:extLst>
              <a:ext uri="{FF2B5EF4-FFF2-40B4-BE49-F238E27FC236}">
                <a16:creationId xmlns:a16="http://schemas.microsoft.com/office/drawing/2014/main" id="{B92B2592-EB07-4AD4-A3B8-0F35CC2AEB78}"/>
              </a:ext>
            </a:extLst>
          </p:cNvPr>
          <p:cNvSpPr/>
          <p:nvPr/>
        </p:nvSpPr>
        <p:spPr>
          <a:xfrm flipH="1">
            <a:off x="2002279" y="5447373"/>
            <a:ext cx="971406" cy="73939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F5F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5C9A7AC9-0B55-43B5-B18D-B18F348C34C6}"/>
              </a:ext>
            </a:extLst>
          </p:cNvPr>
          <p:cNvSpPr/>
          <p:nvPr/>
        </p:nvSpPr>
        <p:spPr>
          <a:xfrm>
            <a:off x="1658374" y="5817072"/>
            <a:ext cx="343905" cy="369698"/>
          </a:xfrm>
          <a:prstGeom prst="triangle">
            <a:avLst>
              <a:gd name="adj" fmla="val 100000"/>
            </a:avLst>
          </a:prstGeom>
          <a:solidFill>
            <a:srgbClr val="F5F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955B0D5B-1303-4AE1-B225-C22B00826ADE}"/>
              </a:ext>
            </a:extLst>
          </p:cNvPr>
          <p:cNvSpPr/>
          <p:nvPr/>
        </p:nvSpPr>
        <p:spPr>
          <a:xfrm flipH="1">
            <a:off x="2002279" y="5817072"/>
            <a:ext cx="343905" cy="369698"/>
          </a:xfrm>
          <a:prstGeom prst="triangle">
            <a:avLst>
              <a:gd name="adj" fmla="val 100000"/>
            </a:avLst>
          </a:prstGeom>
          <a:solidFill>
            <a:srgbClr val="F5F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1552908-2281-41F2-A6B5-85FEA38C0319}"/>
              </a:ext>
            </a:extLst>
          </p:cNvPr>
          <p:cNvSpPr txBox="1"/>
          <p:nvPr/>
        </p:nvSpPr>
        <p:spPr>
          <a:xfrm>
            <a:off x="2628156" y="620808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fmax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DBBBEC6-63D4-44EF-87C1-0F44523695A9}"/>
              </a:ext>
            </a:extLst>
          </p:cNvPr>
          <p:cNvSpPr txBox="1"/>
          <p:nvPr/>
        </p:nvSpPr>
        <p:spPr>
          <a:xfrm>
            <a:off x="1670349" y="618713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D678AC2-B549-4B9A-83BE-87E6E7BC21C9}"/>
              </a:ext>
            </a:extLst>
          </p:cNvPr>
          <p:cNvSpPr txBox="1"/>
          <p:nvPr/>
        </p:nvSpPr>
        <p:spPr>
          <a:xfrm>
            <a:off x="2245158" y="5046605"/>
            <a:ext cx="153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High-Pass Filter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19CC02B-A8CE-49A0-A423-69D0001958D2}"/>
              </a:ext>
            </a:extLst>
          </p:cNvPr>
          <p:cNvSpPr txBox="1"/>
          <p:nvPr/>
        </p:nvSpPr>
        <p:spPr>
          <a:xfrm>
            <a:off x="981237" y="5065158"/>
            <a:ext cx="153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Low-Pass Filter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6386B8B-9DF5-40B6-A08D-791055090EDC}"/>
              </a:ext>
            </a:extLst>
          </p:cNvPr>
          <p:cNvSpPr txBox="1"/>
          <p:nvPr/>
        </p:nvSpPr>
        <p:spPr>
          <a:xfrm>
            <a:off x="530918" y="497938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|H|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55721A3-7715-4C3A-9946-DAF105F36F09}"/>
              </a:ext>
            </a:extLst>
          </p:cNvPr>
          <p:cNvCxnSpPr>
            <a:cxnSpLocks/>
          </p:cNvCxnSpPr>
          <p:nvPr/>
        </p:nvCxnSpPr>
        <p:spPr>
          <a:xfrm>
            <a:off x="8358356" y="6148274"/>
            <a:ext cx="0" cy="1017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B7F44240-D4F4-408B-8FA5-B5090017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369" y="5216733"/>
            <a:ext cx="910448" cy="34508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D2ED31D-B7D9-4042-8D74-4459EF9FE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006" y="6015699"/>
            <a:ext cx="994002" cy="384775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A50ADBBF-C8B9-4B3F-AA5B-4108E8B25F2C}"/>
              </a:ext>
            </a:extLst>
          </p:cNvPr>
          <p:cNvSpPr/>
          <p:nvPr/>
        </p:nvSpPr>
        <p:spPr>
          <a:xfrm>
            <a:off x="10762284" y="4298583"/>
            <a:ext cx="399409" cy="448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2 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032852E-A9D7-491D-AF16-0043A9BA8855}"/>
              </a:ext>
            </a:extLst>
          </p:cNvPr>
          <p:cNvCxnSpPr>
            <a:cxnSpLocks/>
          </p:cNvCxnSpPr>
          <p:nvPr/>
        </p:nvCxnSpPr>
        <p:spPr>
          <a:xfrm>
            <a:off x="11072519" y="4507572"/>
            <a:ext cx="0" cy="1017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CC47EEAB-C353-4E48-91FC-4A626A415A94}"/>
              </a:ext>
            </a:extLst>
          </p:cNvPr>
          <p:cNvSpPr/>
          <p:nvPr/>
        </p:nvSpPr>
        <p:spPr>
          <a:xfrm>
            <a:off x="10762284" y="4939913"/>
            <a:ext cx="399409" cy="448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2 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A4760D6-8EB8-4D94-9CBC-E46340D1BE2E}"/>
              </a:ext>
            </a:extLst>
          </p:cNvPr>
          <p:cNvCxnSpPr>
            <a:cxnSpLocks/>
          </p:cNvCxnSpPr>
          <p:nvPr/>
        </p:nvCxnSpPr>
        <p:spPr>
          <a:xfrm>
            <a:off x="11072519" y="5088862"/>
            <a:ext cx="0" cy="1017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64033B1-8408-4111-9B20-DC8BE5B3AAEE}"/>
              </a:ext>
            </a:extLst>
          </p:cNvPr>
          <p:cNvCxnSpPr>
            <a:stCxn id="109" idx="2"/>
            <a:endCxn id="37" idx="3"/>
          </p:cNvCxnSpPr>
          <p:nvPr/>
        </p:nvCxnSpPr>
        <p:spPr>
          <a:xfrm flipH="1">
            <a:off x="10417072" y="4522969"/>
            <a:ext cx="345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7E262F8-2202-41CD-B26B-83527E7888FC}"/>
              </a:ext>
            </a:extLst>
          </p:cNvPr>
          <p:cNvCxnSpPr>
            <a:stCxn id="38" idx="3"/>
            <a:endCxn id="111" idx="2"/>
          </p:cNvCxnSpPr>
          <p:nvPr/>
        </p:nvCxnSpPr>
        <p:spPr>
          <a:xfrm>
            <a:off x="10415983" y="5157528"/>
            <a:ext cx="346301" cy="6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Picture 127">
            <a:extLst>
              <a:ext uri="{FF2B5EF4-FFF2-40B4-BE49-F238E27FC236}">
                <a16:creationId xmlns:a16="http://schemas.microsoft.com/office/drawing/2014/main" id="{0B1CE55F-35D6-485D-8920-F0D94E6B3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6071" y="4451438"/>
            <a:ext cx="985929" cy="26842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FB1B997C-01A5-42D3-9C78-3D4DA9EE7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0822" y="5041945"/>
            <a:ext cx="985929" cy="304927"/>
          </a:xfrm>
          <a:prstGeom prst="rect">
            <a:avLst/>
          </a:prstGeom>
        </p:spPr>
      </p:pic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45C62D49-8E5F-44D8-A61F-7C4001FE46C0}"/>
              </a:ext>
            </a:extLst>
          </p:cNvPr>
          <p:cNvCxnSpPr>
            <a:stCxn id="82" idx="2"/>
            <a:endCxn id="34" idx="3"/>
          </p:cNvCxnSpPr>
          <p:nvPr/>
        </p:nvCxnSpPr>
        <p:spPr>
          <a:xfrm flipH="1">
            <a:off x="7533960" y="6197963"/>
            <a:ext cx="50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33898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3320</TotalTime>
  <Words>692</Words>
  <Application>Microsoft Office PowerPoint</Application>
  <PresentationFormat>Widescreen</PresentationFormat>
  <Paragraphs>116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Cambria Math</vt:lpstr>
      <vt:lpstr>Gill Sans MT</vt:lpstr>
      <vt:lpstr>Times New Roman</vt:lpstr>
      <vt:lpstr>Wingdings</vt:lpstr>
      <vt:lpstr>Wingdings 2</vt:lpstr>
      <vt:lpstr>Dividend</vt:lpstr>
      <vt:lpstr>Wavelet Pooling for Convolutional Neural Networks  Travis williams, Robert Li</vt:lpstr>
      <vt:lpstr>Outline</vt:lpstr>
      <vt:lpstr>Introduction</vt:lpstr>
      <vt:lpstr>Pooling: Pros and Cons:</vt:lpstr>
      <vt:lpstr>Alternative Pooling Methods</vt:lpstr>
      <vt:lpstr>PowerPoint Presentation</vt:lpstr>
      <vt:lpstr>PowerPoint Presentation</vt:lpstr>
      <vt:lpstr>Method</vt:lpstr>
      <vt:lpstr>PowerPoint Presentation</vt:lpstr>
      <vt:lpstr>FWT</vt:lpstr>
      <vt:lpstr>PowerPoint Presentation</vt:lpstr>
      <vt:lpstr>PowerPoint Presentation</vt:lpstr>
      <vt:lpstr>Results and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Wavelet Pooling for Convolutional Neural Networks</dc:title>
  <dc:creator>Nargess Heydari</dc:creator>
  <cp:lastModifiedBy>Nargess Heydari</cp:lastModifiedBy>
  <cp:revision>242</cp:revision>
  <dcterms:created xsi:type="dcterms:W3CDTF">2018-11-03T15:58:11Z</dcterms:created>
  <dcterms:modified xsi:type="dcterms:W3CDTF">2018-11-06T16:23:57Z</dcterms:modified>
</cp:coreProperties>
</file>